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0" r:id="rId1"/>
  </p:sldMasterIdLst>
  <p:notesMasterIdLst>
    <p:notesMasterId r:id="rId5"/>
  </p:notesMasterIdLst>
  <p:sldIdLst>
    <p:sldId id="282" r:id="rId2"/>
    <p:sldId id="284" r:id="rId3"/>
    <p:sldId id="302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1F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829" autoAdjust="0"/>
  </p:normalViewPr>
  <p:slideViewPr>
    <p:cSldViewPr>
      <p:cViewPr varScale="1">
        <p:scale>
          <a:sx n="62" d="100"/>
          <a:sy n="62" d="100"/>
        </p:scale>
        <p:origin x="30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763065" y="5099681"/>
            <a:ext cx="6104160" cy="483108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98" name="PlaceHolder 2"/>
          <p:cNvSpPr>
            <a:spLocks noGrp="1"/>
          </p:cNvSpPr>
          <p:nvPr>
            <p:ph type="hdr"/>
          </p:nvPr>
        </p:nvSpPr>
        <p:spPr>
          <a:xfrm>
            <a:off x="1" y="1"/>
            <a:ext cx="3311341" cy="53646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299" name="PlaceHolder 3"/>
          <p:cNvSpPr>
            <a:spLocks noGrp="1"/>
          </p:cNvSpPr>
          <p:nvPr>
            <p:ph type="dt"/>
          </p:nvPr>
        </p:nvSpPr>
        <p:spPr>
          <a:xfrm>
            <a:off x="4318951" y="1"/>
            <a:ext cx="3311341" cy="536466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00" name="PlaceHolder 4"/>
          <p:cNvSpPr>
            <a:spLocks noGrp="1"/>
          </p:cNvSpPr>
          <p:nvPr>
            <p:ph type="ftr"/>
          </p:nvPr>
        </p:nvSpPr>
        <p:spPr>
          <a:xfrm>
            <a:off x="1" y="10199723"/>
            <a:ext cx="3311341" cy="536466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301" name="PlaceHolder 5"/>
          <p:cNvSpPr>
            <a:spLocks noGrp="1"/>
          </p:cNvSpPr>
          <p:nvPr>
            <p:ph type="sldNum"/>
          </p:nvPr>
        </p:nvSpPr>
        <p:spPr>
          <a:xfrm>
            <a:off x="4318951" y="10199723"/>
            <a:ext cx="3311341" cy="536466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F9AA307-BA2E-4AA4-B5D2-3B14F9B9F28D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73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F9AA307-BA2E-4AA4-B5D2-3B14F9B9F28D}" type="slidenum"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ru-RU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276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F9AA307-BA2E-4AA4-B5D2-3B14F9B9F28D}" type="slidenum"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fld>
            <a:endParaRPr lang="ru-RU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787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F9AA307-BA2E-4AA4-B5D2-3B14F9B9F28D}" type="slidenum"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ru-RU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787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68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24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6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5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9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2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609600" y="908050"/>
            <a:ext cx="7956550" cy="10795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609600" y="6381750"/>
            <a:ext cx="7924800" cy="1588"/>
          </a:xfrm>
          <a:prstGeom prst="line">
            <a:avLst/>
          </a:prstGeom>
          <a:ln w="324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2614" y="6245225"/>
            <a:ext cx="2897187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3201" y="6453188"/>
            <a:ext cx="1979613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15" smtClean="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007F9F7-5793-488A-BF21-08788E23C7B5}" type="slidenum">
              <a:rPr lang="ru-RU" altLang="ru-RU"/>
              <a:pPr>
                <a:defRPr/>
              </a:pPr>
              <a:t>‹#›</a:t>
            </a:fld>
            <a:endParaRPr lang="ru-RU" altLang="ru-RU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PlaceHolder 6"/>
          <p:cNvSpPr>
            <a:spLocks noGrp="1"/>
          </p:cNvSpPr>
          <p:nvPr>
            <p:ph type="title"/>
          </p:nvPr>
        </p:nvSpPr>
        <p:spPr bwMode="auto">
          <a:xfrm>
            <a:off x="457200" y="273052"/>
            <a:ext cx="82296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текста заголовка щёлкните мышью</a:t>
            </a:r>
          </a:p>
        </p:txBody>
      </p:sp>
      <p:sp>
        <p:nvSpPr>
          <p:cNvPr id="2056" name="PlaceHolder 7"/>
          <p:cNvSpPr>
            <a:spLocks noGrp="1"/>
          </p:cNvSpPr>
          <p:nvPr>
            <p:ph type="body"/>
          </p:nvPr>
        </p:nvSpPr>
        <p:spPr bwMode="auto">
          <a:xfrm>
            <a:off x="457200" y="1604965"/>
            <a:ext cx="8229600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структуры щёлкните мышью</a:t>
            </a:r>
          </a:p>
          <a:p>
            <a:pPr lvl="1"/>
            <a:r>
              <a:rPr lang="ru-RU" altLang="ru-RU" smtClean="0"/>
              <a:t>Второй уровень структуры</a:t>
            </a:r>
          </a:p>
          <a:p>
            <a:pPr lvl="2"/>
            <a:r>
              <a:rPr lang="ru-RU" altLang="ru-RU" smtClean="0"/>
              <a:t>Третий уровень структуры</a:t>
            </a:r>
          </a:p>
          <a:p>
            <a:pPr lvl="3"/>
            <a:r>
              <a:rPr lang="ru-RU" altLang="ru-RU" smtClean="0"/>
              <a:t>Четвёртый уровень структуры</a:t>
            </a:r>
          </a:p>
          <a:p>
            <a:pPr lvl="4"/>
            <a:r>
              <a:rPr lang="ru-RU" altLang="ru-RU" smtClean="0"/>
              <a:t>Пятый уровень структуры</a:t>
            </a:r>
          </a:p>
          <a:p>
            <a:pPr lvl="4"/>
            <a:r>
              <a:rPr lang="ru-RU" altLang="ru-RU" smtClean="0"/>
              <a:t>Шестой уровень структуры</a:t>
            </a:r>
          </a:p>
          <a:p>
            <a:pPr lvl="4"/>
            <a:r>
              <a:rPr lang="ru-RU" altLang="ru-RU" smtClean="0"/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27387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ftr="0" dt="0"/>
  <p:txStyles>
    <p:titleStyle>
      <a:lvl1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2pPr>
      <a:lvl3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3pPr>
      <a:lvl4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4pPr>
      <a:lvl5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5pPr>
      <a:lvl6pPr marL="3828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6pPr>
      <a:lvl7pPr marL="765667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7pPr>
      <a:lvl8pPr marL="1148501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8pPr>
      <a:lvl9pPr marL="15313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9pPr>
    </p:titleStyle>
    <p:bodyStyle>
      <a:lvl1pPr marL="397130" indent="-297481" algn="l" defTabSz="842618" rtl="0" eaLnBrk="0" fontAlgn="base" hangingPunct="0">
        <a:lnSpc>
          <a:spcPct val="90000"/>
        </a:lnSpc>
        <a:spcBef>
          <a:spcPts val="1304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92" kern="1200">
          <a:solidFill>
            <a:schemeClr val="tx1"/>
          </a:solidFill>
          <a:latin typeface="+mn-lt"/>
          <a:ea typeface="+mn-ea"/>
          <a:cs typeface="+mn-cs"/>
        </a:defRPr>
      </a:lvl1pPr>
      <a:lvl2pPr marL="631597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2320987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4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4982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6979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9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9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9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9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8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98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98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98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0806" y="1844824"/>
            <a:ext cx="9123193" cy="211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400" b="1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22041">
              <a:defRPr/>
            </a:pPr>
            <a:r>
              <a:rPr lang="ru-RU" sz="2954" dirty="0">
                <a:latin typeface="Calibri" panose="020F0502020204030204" pitchFamily="34" charset="0"/>
              </a:rPr>
              <a:t>Об организации социально-психологического тестирования в образовательных организациях Тюменской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5358337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4"/>
          <p:cNvSpPr/>
          <p:nvPr/>
        </p:nvSpPr>
        <p:spPr>
          <a:xfrm>
            <a:off x="567405" y="64330"/>
            <a:ext cx="8663824" cy="6283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068" tIns="41534" rIns="83068" bIns="41534"/>
          <a:lstStyle>
            <a:lvl1pPr defTabSz="912813">
              <a:lnSpc>
                <a:spcPct val="90000"/>
              </a:lnSpc>
              <a:spcBef>
                <a:spcPts val="1413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defTabSz="842618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 smtClean="0">
                <a:solidFill>
                  <a:srgbClr val="6C0000"/>
                </a:solidFill>
                <a:latin typeface="Verdana" panose="020B0604030504040204" pitchFamily="34" charset="0"/>
              </a:rPr>
              <a:t>Нормативные </a:t>
            </a:r>
            <a:r>
              <a:rPr lang="ru-RU" altLang="ru-RU" sz="1600" b="1" dirty="0">
                <a:solidFill>
                  <a:srgbClr val="6C0000"/>
                </a:solidFill>
                <a:latin typeface="Verdana" panose="020B0604030504040204" pitchFamily="34" charset="0"/>
              </a:rPr>
              <a:t>документы, регламентирующие </a:t>
            </a:r>
            <a:r>
              <a:rPr lang="ru-RU" altLang="ru-RU" sz="1600" b="1" dirty="0" smtClean="0">
                <a:solidFill>
                  <a:srgbClr val="6C0000"/>
                </a:solidFill>
                <a:latin typeface="Verdana" panose="020B0604030504040204" pitchFamily="34" charset="0"/>
              </a:rPr>
              <a:t>проведение социально-психологического тестирования</a:t>
            </a:r>
            <a:endParaRPr lang="ru-RU" altLang="ru-RU" sz="1600" b="1" dirty="0">
              <a:solidFill>
                <a:srgbClr val="6C0000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Line 5"/>
          <p:cNvSpPr/>
          <p:nvPr/>
        </p:nvSpPr>
        <p:spPr>
          <a:xfrm flipH="1">
            <a:off x="601488" y="1074594"/>
            <a:ext cx="0" cy="5018702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9" name="Группа 28"/>
          <p:cNvGrpSpPr/>
          <p:nvPr/>
        </p:nvGrpSpPr>
        <p:grpSpPr>
          <a:xfrm>
            <a:off x="419803" y="1194875"/>
            <a:ext cx="412016" cy="360000"/>
            <a:chOff x="487084" y="1797922"/>
            <a:chExt cx="412016" cy="360000"/>
          </a:xfrm>
        </p:grpSpPr>
        <p:sp>
          <p:nvSpPr>
            <p:cNvPr id="30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1" name="Picture 8"/>
            <p:cNvPicPr/>
            <p:nvPr/>
          </p:nvPicPr>
          <p:blipFill>
            <a:blip r:embed="rId3"/>
            <a:stretch/>
          </p:blipFill>
          <p:spPr>
            <a:xfrm>
              <a:off x="539100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32" name="Группа 31"/>
          <p:cNvGrpSpPr/>
          <p:nvPr/>
        </p:nvGrpSpPr>
        <p:grpSpPr>
          <a:xfrm>
            <a:off x="425425" y="2174151"/>
            <a:ext cx="360000" cy="360000"/>
            <a:chOff x="454686" y="1797922"/>
            <a:chExt cx="360000" cy="360000"/>
          </a:xfrm>
        </p:grpSpPr>
        <p:sp>
          <p:nvSpPr>
            <p:cNvPr id="33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4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" name="Скругленный прямоугольник 19"/>
          <p:cNvSpPr/>
          <p:nvPr/>
        </p:nvSpPr>
        <p:spPr bwMode="auto">
          <a:xfrm>
            <a:off x="799748" y="3615803"/>
            <a:ext cx="7546871" cy="578447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Департамента образования и науки Тюменской области от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16.09.2014 №340-ОД 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 проведении мероприятий по раннему выявлению незаконного потребления наркотических средств и психотропных веществ обучающимися»</a:t>
            </a: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799748" y="2832613"/>
            <a:ext cx="7546871" cy="611116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Минобрнауки России от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16.06.2014 №658 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«Об утверждении порядка проведения социально-психологического тестирования»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769545" y="1209076"/>
            <a:ext cx="7546871" cy="69951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закон от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07.06.2013 №120-ФЗ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веществ" </a:t>
            </a:r>
          </a:p>
        </p:txBody>
      </p:sp>
      <p:grpSp>
        <p:nvGrpSpPr>
          <p:cNvPr id="38" name="Группа 32"/>
          <p:cNvGrpSpPr>
            <a:grpSpLocks/>
          </p:cNvGrpSpPr>
          <p:nvPr/>
        </p:nvGrpSpPr>
        <p:grpSpPr bwMode="auto">
          <a:xfrm>
            <a:off x="769545" y="1868197"/>
            <a:ext cx="7546871" cy="818713"/>
            <a:chOff x="-52407" y="901768"/>
            <a:chExt cx="2126135" cy="4412045"/>
          </a:xfrm>
          <a:noFill/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-52407" y="1771957"/>
              <a:ext cx="2126135" cy="3541856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r>
                <a:rPr lang="ru-RU" sz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Федеральный закон от 29.12.2012 №273 </a:t>
              </a:r>
              <a:r>
                <a:rPr lang="ru-RU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ru-RU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ru-RU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«Об образовании в Российской Федерации»</a:t>
              </a:r>
            </a:p>
          </p:txBody>
        </p:sp>
        <p:sp>
          <p:nvSpPr>
            <p:cNvPr id="41" name="Скругленный прямоугольник 4"/>
            <p:cNvSpPr/>
            <p:nvPr/>
          </p:nvSpPr>
          <p:spPr>
            <a:xfrm>
              <a:off x="65141" y="901768"/>
              <a:ext cx="2001413" cy="376969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just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421488" y="2919270"/>
            <a:ext cx="360000" cy="360000"/>
            <a:chOff x="454686" y="1797922"/>
            <a:chExt cx="360000" cy="360000"/>
          </a:xfrm>
        </p:grpSpPr>
        <p:sp>
          <p:nvSpPr>
            <p:cNvPr id="5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55" name="Группа 54"/>
          <p:cNvGrpSpPr/>
          <p:nvPr/>
        </p:nvGrpSpPr>
        <p:grpSpPr>
          <a:xfrm>
            <a:off x="439748" y="3613847"/>
            <a:ext cx="360000" cy="360000"/>
            <a:chOff x="454686" y="1797922"/>
            <a:chExt cx="360000" cy="360000"/>
          </a:xfrm>
        </p:grpSpPr>
        <p:sp>
          <p:nvSpPr>
            <p:cNvPr id="56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7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1" name="Группа 60"/>
          <p:cNvGrpSpPr/>
          <p:nvPr/>
        </p:nvGrpSpPr>
        <p:grpSpPr>
          <a:xfrm>
            <a:off x="441943" y="4560994"/>
            <a:ext cx="360000" cy="360000"/>
            <a:chOff x="454686" y="1797922"/>
            <a:chExt cx="360000" cy="360000"/>
          </a:xfrm>
        </p:grpSpPr>
        <p:sp>
          <p:nvSpPr>
            <p:cNvPr id="6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5" name="Скругленный прямоугольник 34"/>
          <p:cNvSpPr/>
          <p:nvPr/>
        </p:nvSpPr>
        <p:spPr bwMode="auto">
          <a:xfrm>
            <a:off x="769545" y="4305616"/>
            <a:ext cx="7546871" cy="1650790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Совместный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Департамента образования и Департамента здравоохранения Тюменской области от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14.11.2018 №750/732/ОД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 проведении социально-психологического тестирования лиц, обучающихся в общеобразовательных организациях, профессиональных образовательных организациях, образовательных организациях высшего образования Тюменской области, а также   медицинских профилактических осмотров, направленных на раннее выявление незаконного потребления наркотических средств и психотропных веществ»</a:t>
            </a:r>
          </a:p>
        </p:txBody>
      </p:sp>
    </p:spTree>
    <p:extLst>
      <p:ext uri="{BB962C8B-B14F-4D97-AF65-F5344CB8AC3E}">
        <p14:creationId xmlns:p14="http://schemas.microsoft.com/office/powerpoint/2010/main" val="36222207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4"/>
          <p:cNvSpPr/>
          <p:nvPr/>
        </p:nvSpPr>
        <p:spPr>
          <a:xfrm>
            <a:off x="567405" y="188640"/>
            <a:ext cx="8663824" cy="6283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068" tIns="41534" rIns="83068" bIns="41534"/>
          <a:lstStyle>
            <a:lvl1pPr defTabSz="912813">
              <a:lnSpc>
                <a:spcPct val="90000"/>
              </a:lnSpc>
              <a:spcBef>
                <a:spcPts val="1413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defTabSz="842618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 smtClean="0">
                <a:solidFill>
                  <a:srgbClr val="6C0000"/>
                </a:solidFill>
                <a:latin typeface="Verdana" panose="020B0604030504040204" pitchFamily="34" charset="0"/>
              </a:rPr>
              <a:t>Общие положения проведения социально-психологического тестирования</a:t>
            </a:r>
            <a:endParaRPr lang="ru-RU" altLang="ru-RU" sz="1600" b="1" dirty="0">
              <a:solidFill>
                <a:srgbClr val="6C0000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Line 5"/>
          <p:cNvSpPr/>
          <p:nvPr/>
        </p:nvSpPr>
        <p:spPr>
          <a:xfrm flipH="1">
            <a:off x="601488" y="1074594"/>
            <a:ext cx="0" cy="5018702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9" name="Группа 28"/>
          <p:cNvGrpSpPr/>
          <p:nvPr/>
        </p:nvGrpSpPr>
        <p:grpSpPr>
          <a:xfrm>
            <a:off x="421488" y="1022236"/>
            <a:ext cx="360000" cy="360000"/>
            <a:chOff x="454686" y="1797922"/>
            <a:chExt cx="360000" cy="360000"/>
          </a:xfrm>
        </p:grpSpPr>
        <p:sp>
          <p:nvSpPr>
            <p:cNvPr id="30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1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32" name="Группа 31"/>
          <p:cNvGrpSpPr/>
          <p:nvPr/>
        </p:nvGrpSpPr>
        <p:grpSpPr>
          <a:xfrm>
            <a:off x="440791" y="1819281"/>
            <a:ext cx="360000" cy="360000"/>
            <a:chOff x="454686" y="1797922"/>
            <a:chExt cx="360000" cy="360000"/>
          </a:xfrm>
        </p:grpSpPr>
        <p:sp>
          <p:nvSpPr>
            <p:cNvPr id="33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4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" name="Скругленный прямоугольник 19"/>
          <p:cNvSpPr/>
          <p:nvPr/>
        </p:nvSpPr>
        <p:spPr bwMode="auto">
          <a:xfrm>
            <a:off x="765935" y="3234331"/>
            <a:ext cx="7546871" cy="802961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Методика проведения тестирования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опросник разработанный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с поручением Государственного антинаркотического комитета специалистами МГУ им. М.В. Ломоносова и ФГБНУ «Центр защиты прав и интересов детей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 прав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интересов детей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750704" y="2474253"/>
            <a:ext cx="7546871" cy="909578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Условия проведения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конфиденциально;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добровольно;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информированное согласие.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734613" y="1047601"/>
            <a:ext cx="7546871" cy="82059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Категория обучающихся </a:t>
            </a:r>
          </a:p>
          <a:p>
            <a:pPr marL="285750" indent="-285750">
              <a:buFontTx/>
              <a:buChar char="-"/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7-11 класс (общеобразовательные организации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1-3 курс (профессиональные образовательные организации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курс (образовательные организации высшего образования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421488" y="2392352"/>
            <a:ext cx="360000" cy="360000"/>
            <a:chOff x="454686" y="1797922"/>
            <a:chExt cx="360000" cy="360000"/>
          </a:xfrm>
        </p:grpSpPr>
        <p:sp>
          <p:nvSpPr>
            <p:cNvPr id="5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55" name="Группа 54"/>
          <p:cNvGrpSpPr/>
          <p:nvPr/>
        </p:nvGrpSpPr>
        <p:grpSpPr>
          <a:xfrm>
            <a:off x="422026" y="3182572"/>
            <a:ext cx="360000" cy="360000"/>
            <a:chOff x="454686" y="1797922"/>
            <a:chExt cx="360000" cy="360000"/>
          </a:xfrm>
        </p:grpSpPr>
        <p:sp>
          <p:nvSpPr>
            <p:cNvPr id="56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7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1" name="Группа 60"/>
          <p:cNvGrpSpPr/>
          <p:nvPr/>
        </p:nvGrpSpPr>
        <p:grpSpPr>
          <a:xfrm>
            <a:off x="405935" y="4397694"/>
            <a:ext cx="360000" cy="360000"/>
            <a:chOff x="454686" y="1797922"/>
            <a:chExt cx="360000" cy="360000"/>
          </a:xfrm>
        </p:grpSpPr>
        <p:sp>
          <p:nvSpPr>
            <p:cNvPr id="6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5" name="Скругленный прямоугольник 34"/>
          <p:cNvSpPr/>
          <p:nvPr/>
        </p:nvSpPr>
        <p:spPr bwMode="auto">
          <a:xfrm>
            <a:off x="750704" y="3914545"/>
            <a:ext cx="7546871" cy="611114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Режим работы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автоматизированный.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722742" y="1857718"/>
            <a:ext cx="7546871" cy="611116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Сроки проведения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- 1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 в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- 2019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 –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октябрь.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734613" y="4460884"/>
            <a:ext cx="7546871" cy="1889511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Требования, предъявляемые к образовательной организации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наличие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распорядительного акта руководителя образовательной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организации;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проведение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родительского собрания или собрания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обучающихся;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обеспечение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обучающихся и родителей (законных представителей) бланками информированного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согласия;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наличие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кабинетов (аудиторий) вместимостью не более 15 человек с учетом отдельного рабочего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места;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присутствие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каждом кабинете (аудитории) члена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комиссии;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проведение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инструктажа с обучающимися перед началом тестирования;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соблюдение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конфиденциальности на всех этапах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проведения.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422026" y="3997022"/>
            <a:ext cx="360000" cy="360000"/>
            <a:chOff x="454686" y="1797922"/>
            <a:chExt cx="360000" cy="360000"/>
          </a:xfrm>
        </p:grpSpPr>
        <p:sp>
          <p:nvSpPr>
            <p:cNvPr id="4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722387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277</Words>
  <Application>Microsoft Office PowerPoint</Application>
  <PresentationFormat>Экран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MS PGothic</vt:lpstr>
      <vt:lpstr>Arial</vt:lpstr>
      <vt:lpstr>Calibri</vt:lpstr>
      <vt:lpstr>DejaVu Sans</vt:lpstr>
      <vt:lpstr>Times New Roman</vt:lpstr>
      <vt:lpstr>Verdana</vt:lpstr>
      <vt:lpstr>Wingdings</vt:lpstr>
      <vt:lpstr>2_Office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Наталья Александровна</dc:creator>
  <cp:lastModifiedBy>Пользователь Windows</cp:lastModifiedBy>
  <cp:revision>261</cp:revision>
  <cp:lastPrinted>2019-09-25T12:20:18Z</cp:lastPrinted>
  <dcterms:created xsi:type="dcterms:W3CDTF">2015-12-14T06:01:48Z</dcterms:created>
  <dcterms:modified xsi:type="dcterms:W3CDTF">2019-10-11T10:50:47Z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